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5.xml" ContentType="application/vnd.openxmlformats-officedocument.presentationml.tags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9" r:id="rId6"/>
    <p:sldId id="261" r:id="rId7"/>
    <p:sldId id="286" r:id="rId8"/>
    <p:sldId id="299" r:id="rId9"/>
    <p:sldId id="262" r:id="rId10"/>
    <p:sldId id="307" r:id="rId11"/>
    <p:sldId id="295" r:id="rId12"/>
    <p:sldId id="290" r:id="rId13"/>
    <p:sldId id="287" r:id="rId14"/>
    <p:sldId id="293" r:id="rId15"/>
    <p:sldId id="284" r:id="rId16"/>
    <p:sldId id="278" r:id="rId17"/>
    <p:sldId id="281" r:id="rId18"/>
    <p:sldId id="268" r:id="rId19"/>
    <p:sldId id="279" r:id="rId20"/>
    <p:sldId id="263" r:id="rId21"/>
    <p:sldId id="308" r:id="rId22"/>
    <p:sldId id="270" r:id="rId23"/>
    <p:sldId id="276" r:id="rId24"/>
    <p:sldId id="306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BFF588-E493-4C11-AAAB-419A82992563}" v="37" dt="2023-06-16T18:49:02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90" autoAdjust="0"/>
    <p:restoredTop sz="70580" autoAdjust="0"/>
  </p:normalViewPr>
  <p:slideViewPr>
    <p:cSldViewPr>
      <p:cViewPr varScale="1">
        <p:scale>
          <a:sx n="78" d="100"/>
          <a:sy n="78" d="100"/>
        </p:scale>
        <p:origin x="28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3024"/>
        <p:guide pos="23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786441717223674"/>
          <c:y val="1.82222998622925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Traditional EHC Claims</c:v>
                </c:pt>
              </c:strCache>
            </c:strRef>
          </c:tx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53F-43B8-AFCB-252B60EE5C5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53F-43B8-AFCB-252B60EE5C5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53F-43B8-AFCB-252B60EE5C5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53F-43B8-AFCB-252B60EE5C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Drugs</c:v>
                </c:pt>
                <c:pt idx="1">
                  <c:v>Parameds</c:v>
                </c:pt>
                <c:pt idx="2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0.15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F-47C7-A669-952FA812AEC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7429979222127728"/>
          <c:y val="0.88670167615392759"/>
          <c:w val="0.59698693698537297"/>
          <c:h val="8.7610916002176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dirty="0"/>
              <a:t>ClearBenefits.ca EHC Claims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ClearBenefits.ca Pool EHC Claims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CA2B-4FCA-A050-FC5E3F761B4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CA2B-4FCA-A050-FC5E3F761B4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CA2B-4FCA-A050-FC5E3F761B4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CA2B-4FCA-A050-FC5E3F761B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Drugs</c:v>
                </c:pt>
                <c:pt idx="1">
                  <c:v>Parameds</c:v>
                </c:pt>
                <c:pt idx="2">
                  <c:v>Other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A-4422-A992-EBA4E39AFAC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/>
          <a:lstStyle>
            <a:lvl1pPr algn="r">
              <a:defRPr sz="1300"/>
            </a:lvl1pPr>
          </a:lstStyle>
          <a:p>
            <a:fld id="{C503F195-22D5-4D4D-A145-0EAE5D27C73B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 anchor="b"/>
          <a:lstStyle>
            <a:lvl1pPr algn="r">
              <a:defRPr sz="1300"/>
            </a:lvl1pPr>
          </a:lstStyle>
          <a:p>
            <a:fld id="{79A243C5-ED31-4FD1-8745-84A1B278B8A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/>
          <a:lstStyle>
            <a:lvl1pPr algn="r">
              <a:defRPr sz="1300"/>
            </a:lvl1pPr>
          </a:lstStyle>
          <a:p>
            <a:fld id="{E2BFFAFC-3288-4AA7-8D61-AC0F87CC6437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9" tIns="49550" rIns="99099" bIns="4955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9099" tIns="49550" rIns="99099" bIns="495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9099" tIns="49550" rIns="99099" bIns="49550" rtlCol="0" anchor="b"/>
          <a:lstStyle>
            <a:lvl1pPr algn="r">
              <a:defRPr sz="1300"/>
            </a:lvl1pPr>
          </a:lstStyle>
          <a:p>
            <a:fld id="{AFC22792-64A8-4596-B655-EC90E83381B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aseline="0" dirty="0"/>
              <a:t>-</a:t>
            </a:r>
          </a:p>
          <a:p>
            <a:r>
              <a:rPr lang="en-CA" baseline="0" dirty="0"/>
              <a:t>-</a:t>
            </a:r>
          </a:p>
          <a:p>
            <a:r>
              <a:rPr lang="en-CA" baseline="0" dirty="0"/>
              <a:t>-</a:t>
            </a:r>
          </a:p>
          <a:p>
            <a:r>
              <a:rPr lang="en-CA" baseline="0" dirty="0"/>
              <a:t>-</a:t>
            </a:r>
          </a:p>
          <a:p>
            <a:r>
              <a:rPr lang="en-CA" baseline="0" dirty="0"/>
              <a:t>Some customization available</a:t>
            </a:r>
            <a:endParaRPr lang="en-CA" dirty="0"/>
          </a:p>
          <a:p>
            <a:r>
              <a:rPr lang="en-CA" baseline="0" dirty="0"/>
              <a:t>- 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Lets take a closer look 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3206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7900">
              <a:defRPr/>
            </a:pPr>
            <a:r>
              <a:rPr lang="en-CA" dirty="0"/>
              <a:t>If you have questions or a special situation you would like to discuss</a:t>
            </a:r>
            <a:endParaRPr lang="en-CA" sz="1400" dirty="0">
              <a:latin typeface="Arial" pitchFamily="34" charset="0"/>
              <a:cs typeface="Arial" pitchFamily="34" charset="0"/>
            </a:endParaRPr>
          </a:p>
          <a:p>
            <a:r>
              <a:rPr lang="en-CA" dirty="0"/>
              <a:t>Please feel free to contact us</a:t>
            </a:r>
          </a:p>
          <a:p>
            <a:pPr defTabSz="937900">
              <a:defRPr/>
            </a:pPr>
            <a:r>
              <a:rPr lang="en-CA" dirty="0"/>
              <a:t>We look forward to working with you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621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34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3845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aseline="0" dirty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7642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Lets take a closer look at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406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7900">
              <a:defRPr/>
            </a:pPr>
            <a:r>
              <a:rPr lang="en-US" dirty="0"/>
              <a:t>This visual is also in </a:t>
            </a:r>
            <a:r>
              <a:rPr lang="en-US" baseline="0" dirty="0"/>
              <a:t>the info package and website</a:t>
            </a:r>
          </a:p>
          <a:p>
            <a:r>
              <a:rPr lang="en-US" dirty="0" err="1"/>
              <a:t>lt</a:t>
            </a:r>
            <a:r>
              <a:rPr lang="en-US" baseline="0" dirty="0"/>
              <a:t> seems to have the most impact with clients.</a:t>
            </a:r>
          </a:p>
          <a:p>
            <a:r>
              <a:rPr lang="en-US" baseline="0" dirty="0"/>
              <a:t>It is an accurate representation of what claims look like in the pool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22792-64A8-4596-B655-EC90E83381B2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3D9E-4912-4327-AC6C-4059C2386743}" type="datetimeFigureOut">
              <a:rPr lang="en-CA" smtClean="0"/>
              <a:pPr/>
              <a:t>2023-07-11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6FED6-22AE-4749-8770-16B6444482A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85736"/>
            <a:ext cx="9144000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4754880"/>
            <a:ext cx="78867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Better Way to do Benefits</a:t>
            </a:r>
          </a:p>
        </p:txBody>
      </p:sp>
      <p:pic>
        <p:nvPicPr>
          <p:cNvPr id="15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8650" y="1658630"/>
            <a:ext cx="7886699" cy="122243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8"/>
    </mc:Choice>
    <mc:Fallback xmlns="">
      <p:transition spd="slow" advTm="1010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2780928"/>
            <a:ext cx="627646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Selecting the Right Structure</a:t>
            </a:r>
            <a:endParaRPr kumimoji="0" lang="en-CA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528" y="3629635"/>
            <a:ext cx="84249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There is no one “right” approach for all situations</a:t>
            </a:r>
            <a:endParaRPr kumimoji="0" lang="en-CA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23528" y="4077071"/>
            <a:ext cx="84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The type of plan you choose depends on how you answer the following questions:</a:t>
            </a:r>
            <a:endParaRPr kumimoji="0" lang="en-CA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3528" y="4509120"/>
            <a:ext cx="81622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How important is it for you to be able to reasonably budget for benefits costs?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528" y="4941168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How much risk you are willing to assume?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3528" y="5373216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W</a:t>
            </a:r>
            <a:r>
              <a:rPr lang="en-CA">
                <a:solidFill>
                  <a:srgbClr val="000000"/>
                </a:solidFill>
                <a:cs typeface="Arial" pitchFamily="34" charset="0"/>
              </a:rPr>
              <a:t>ould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you prefer to transfer risk to the insurer?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660DC46-CFBA-428D-8C57-9A3D28E00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880790"/>
            <a:ext cx="23042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2 main approaches: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37BCC4-37F3-4519-A98E-2D0E0E61B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186" y="5847260"/>
            <a:ext cx="1800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Pooled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AEE8E8-28BA-43B2-B9F3-3652817DD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3928" y="5847259"/>
            <a:ext cx="24122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Experience-Rated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0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23"/>
    </mc:Choice>
    <mc:Fallback xmlns="">
      <p:transition spd="slow" advTm="37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8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27584" y="2311424"/>
            <a:ext cx="7416824" cy="115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47564" y="4797152"/>
            <a:ext cx="7848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Pooled Programs </a:t>
            </a:r>
            <a:endParaRPr lang="en-US" sz="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FC1086-7B4B-4E5E-94A5-460A282135ED}"/>
              </a:ext>
            </a:extLst>
          </p:cNvPr>
          <p:cNvSpPr/>
          <p:nvPr/>
        </p:nvSpPr>
        <p:spPr>
          <a:xfrm>
            <a:off x="647564" y="5502086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70C0"/>
                </a:solidFill>
                <a:cs typeface="Arial" pitchFamily="34" charset="0"/>
              </a:rPr>
              <a:t>Most Popular</a:t>
            </a:r>
          </a:p>
        </p:txBody>
      </p:sp>
    </p:spTree>
    <p:extLst>
      <p:ext uri="{BB962C8B-B14F-4D97-AF65-F5344CB8AC3E}">
        <p14:creationId xmlns:p14="http://schemas.microsoft.com/office/powerpoint/2010/main" val="291885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2780928"/>
            <a:ext cx="493417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Why Pooled Programs?</a:t>
            </a:r>
            <a:endParaRPr kumimoji="0" lang="en-CA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23528" y="3645024"/>
            <a:ext cx="53285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“True insurance”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approach towards benefits</a:t>
            </a:r>
            <a:endParaRPr kumimoji="0" lang="en-CA" sz="3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23528" y="4077072"/>
            <a:ext cx="82089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Spread of risk across many clients</a:t>
            </a:r>
            <a:r>
              <a:rPr kumimoji="0" lang="en-CA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3528" y="4509120"/>
            <a:ext cx="2652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Transfer of risk to the pool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5805264"/>
            <a:ext cx="42484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>
                <a:solidFill>
                  <a:srgbClr val="000000"/>
                </a:solidFill>
                <a:cs typeface="Arial" pitchFamily="34" charset="0"/>
              </a:rPr>
              <a:t>  Deliver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the rate stability clients expect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3528" y="4941168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Focus on long-term risk-management practices 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3528" y="5373216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Effectively eliminates volatility common to most benefits plans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  <p:bldP spid="7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olatility - 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950" y="470842"/>
            <a:ext cx="7969490" cy="5528043"/>
          </a:xfrm>
          <a:prstGeom prst="rect">
            <a:avLst/>
          </a:prstGeom>
        </p:spPr>
      </p:pic>
      <p:pic>
        <p:nvPicPr>
          <p:cNvPr id="13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92138" y="6057994"/>
            <a:ext cx="2272350" cy="35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708920"/>
            <a:ext cx="239014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2 Programs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520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67544" y="4184793"/>
            <a:ext cx="3366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67544" y="6308739"/>
            <a:ext cx="944809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3645024"/>
            <a:ext cx="26432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Ideal for groups of 3 – 20+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467544" y="6165304"/>
            <a:ext cx="8136904" cy="40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Exclusive from </a:t>
            </a: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cs typeface="Arial" pitchFamily="34" charset="0"/>
              </a:rPr>
              <a:t>ClearBenefits.ca 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rgbClr val="3366FF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5536" y="4077072"/>
            <a:ext cx="4114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Designed to meet the needs of this market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95536" y="4509120"/>
            <a:ext cx="6023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Feature pooled rates and claims for Extended Health &amp; Dental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95536" y="4941168"/>
            <a:ext cx="57152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Rates are based on average age, claims, size of the pool etc.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36877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708920"/>
            <a:ext cx="403649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Essentials Program</a:t>
            </a: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67544" y="6308739"/>
            <a:ext cx="944809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9512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95536" y="4616841"/>
            <a:ext cx="3366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95536" y="3645024"/>
            <a:ext cx="25060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Most Affordable options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12368" y="4790038"/>
            <a:ext cx="84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Popular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choice across many industries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95536" y="4217531"/>
            <a:ext cx="7042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C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itchFamily="34" charset="0"/>
                <a:cs typeface="Arial" pitchFamily="34" charset="0"/>
              </a:rPr>
              <a:t> 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Wide selection of benefits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29200" y="5362545"/>
            <a:ext cx="71871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No medical questions required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708920"/>
            <a:ext cx="482453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Lifestyle Program</a:t>
            </a:r>
            <a:r>
              <a:rPr lang="en-CA" b="1" dirty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179512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395536" y="4616841"/>
            <a:ext cx="3366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395536" y="3645024"/>
            <a:ext cx="2004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Enhanced coverage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429200" y="4242574"/>
            <a:ext cx="84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Higher limits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5536" y="4818057"/>
            <a:ext cx="70427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CA" sz="1600" dirty="0">
                <a:solidFill>
                  <a:srgbClr val="000000"/>
                </a:solidFill>
                <a:latin typeface="Eras Medium ITC" pitchFamily="34" charset="0"/>
                <a:cs typeface="Arial" pitchFamily="34" charset="0"/>
              </a:rPr>
              <a:t>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Popular choice for </a:t>
            </a:r>
            <a:r>
              <a:rPr lang="en-CA" u="sng" dirty="0">
                <a:solidFill>
                  <a:srgbClr val="000000"/>
                </a:solidFill>
                <a:cs typeface="Arial" pitchFamily="34" charset="0"/>
              </a:rPr>
              <a:t>any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 industry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536" y="5388605"/>
            <a:ext cx="71871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No medical questions required</a:t>
            </a:r>
            <a:endParaRPr kumimoji="0" lang="en-CA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4892" y="4039689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899592" y="6070503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8908" y="4077072"/>
            <a:ext cx="5472608" cy="27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Solutions for almost any situation</a:t>
            </a: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68908" y="5373216"/>
            <a:ext cx="7560840" cy="27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Large group advantages and expertise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for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small and medium sized businesses</a:t>
            </a: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2708920"/>
            <a:ext cx="250517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Advantages</a:t>
            </a: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68908" y="4757020"/>
            <a:ext cx="72728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Different levels of coverage </a:t>
            </a:r>
            <a:r>
              <a:rPr kumimoji="0" lang="en-CA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available per employee class</a:t>
            </a:r>
            <a:r>
              <a:rPr kumimoji="0" lang="en-CA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6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85736"/>
            <a:ext cx="9144000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4754880"/>
            <a:ext cx="78867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Other Programs </a:t>
            </a:r>
          </a:p>
        </p:txBody>
      </p:sp>
      <p:pic>
        <p:nvPicPr>
          <p:cNvPr id="15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8650" y="1658630"/>
            <a:ext cx="7886699" cy="1222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7857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5536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899592" y="6070503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560" y="4343109"/>
            <a:ext cx="577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560" y="6251031"/>
            <a:ext cx="94480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95536" y="3645024"/>
            <a:ext cx="23801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L</a:t>
            </a:r>
            <a:r>
              <a:rPr kumimoji="0" lang="en-CA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ocal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&amp;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N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ational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S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ervice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95536" y="4149080"/>
            <a:ext cx="36547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rPr>
              <a:t>ClearBenefits.ca support includes:</a:t>
            </a: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95536" y="4565739"/>
            <a:ext cx="21560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en-US" i="0" u="none" strike="noStrike" cap="none" normalizeH="0" baseline="0" dirty="0">
                <a:ln>
                  <a:noFill/>
                </a:ln>
                <a:effectLst/>
                <a:cs typeface="Arial" pitchFamily="34" charset="0"/>
              </a:rPr>
              <a:t>Initial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plan selection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95536" y="4941168"/>
            <a:ext cx="28108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Master Application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support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95536" y="5301208"/>
            <a:ext cx="2269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Administrator support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4008" y="4581128"/>
            <a:ext cx="23571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S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tructured service plan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44008" y="4925779"/>
            <a:ext cx="1617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Claims support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4644008" y="5285819"/>
            <a:ext cx="26732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Cost containment support</a:t>
            </a:r>
            <a:r>
              <a:rPr kumimoji="0" lang="en-CA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539552" y="5877272"/>
            <a:ext cx="65910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 Help ensure clients</a:t>
            </a:r>
            <a:r>
              <a:rPr kumimoji="0" lang="en-US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are paying fair and responsibly priced premiums</a:t>
            </a:r>
            <a:endParaRPr kumimoji="0" lang="en-CA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23528" y="2708920"/>
            <a:ext cx="152894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Service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9" grpId="0"/>
      <p:bldP spid="41990" grpId="0"/>
      <p:bldP spid="41991" grpId="0"/>
      <p:bldP spid="41993" grpId="0"/>
      <p:bldP spid="41994" grpId="0"/>
      <p:bldP spid="41995" grpId="0"/>
      <p:bldP spid="420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879395"/>
            <a:ext cx="6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951200" algn="l"/>
              </a:tabLst>
            </a:pPr>
            <a:endParaRPr kumimoji="0" lang="en-CA" sz="3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Eras Medium ITC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951200" algn="l"/>
              </a:tabLst>
            </a:pPr>
            <a:endParaRPr lang="en-CA" sz="3600" b="1" dirty="0">
              <a:solidFill>
                <a:srgbClr val="0000FF"/>
              </a:solidFill>
              <a:latin typeface="Eras Medium ITC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951200" algn="l"/>
              </a:tabLst>
            </a:pPr>
            <a:endParaRPr kumimoji="0" lang="en-CA" sz="3600" b="1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Eras Medium ITC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5951200" algn="l"/>
              </a:tabLst>
            </a:pPr>
            <a:endParaRPr lang="en-CA" sz="3600" b="1" dirty="0">
              <a:solidFill>
                <a:srgbClr val="0000FF"/>
              </a:solidFill>
              <a:latin typeface="Eras Medium ITC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07504" y="193576"/>
            <a:ext cx="691276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Welcome to ClearBenefits.ca</a:t>
            </a:r>
            <a:endParaRPr kumimoji="0" lang="en-CA" sz="1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9512" y="1196752"/>
            <a:ext cx="8640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5951200" algn="l"/>
              </a:tabLst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Web-Based </a:t>
            </a: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Group Benefits</a:t>
            </a:r>
            <a:r>
              <a:rPr kumimoji="0" lang="en-CA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Provider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9512" y="1844824"/>
            <a:ext cx="62827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-15951200" algn="l"/>
              </a:tabLst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 </a:t>
            </a:r>
            <a:r>
              <a:rPr lang="en-US" dirty="0"/>
              <a:t>Proven solutions for small &amp; medium sized businesses (3 – 20+)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8" name="Picture 6" descr="MPj04317300000[1]"/>
          <p:cNvPicPr>
            <a:picLocks noChangeAspect="1" noChangeArrowheads="1"/>
          </p:cNvPicPr>
          <p:nvPr/>
        </p:nvPicPr>
        <p:blipFill>
          <a:blip r:embed="rId4" cstate="print"/>
          <a:srcRect l="24181"/>
          <a:stretch>
            <a:fillRect/>
          </a:stretch>
        </p:blipFill>
        <p:spPr bwMode="auto">
          <a:xfrm>
            <a:off x="251520" y="3550195"/>
            <a:ext cx="2833863" cy="249177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419872" y="3490555"/>
            <a:ext cx="55446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rPr>
              <a:t>Better Choices…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The right solution for your situation</a:t>
            </a:r>
            <a:endParaRPr lang="en-CA" sz="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9512" y="2492896"/>
            <a:ext cx="87849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15951200" algn="l"/>
              </a:tabLs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 Comprehensive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range of products and services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347864" y="4553544"/>
            <a:ext cx="5544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   Pooled Program</a:t>
            </a:r>
            <a:r>
              <a:rPr lang="en-CA" sz="1600" b="1" dirty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n-CA" sz="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029544" y="6226720"/>
            <a:ext cx="75608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/>
              <a:t>*Pooled Group Benefits Programs underwritten by Co-operators Life Insurance Company</a:t>
            </a:r>
            <a:endParaRPr lang="en-CA" sz="6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347864" y="4969484"/>
            <a:ext cx="5544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   Experience-Based Program</a:t>
            </a:r>
            <a:endParaRPr lang="en-CA" sz="8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65AE81F1-A104-4F24-992D-C47F353E4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5385424"/>
            <a:ext cx="55446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   Group Retirement Program</a:t>
            </a:r>
            <a:endParaRPr lang="en-CA" sz="8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11"/>
    </mc:Choice>
    <mc:Fallback xmlns="">
      <p:transition spd="slow" advTm="170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40" grpId="0"/>
      <p:bldP spid="11" grpId="0"/>
      <p:bldP spid="16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708920"/>
            <a:ext cx="153901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Quotes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3905472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Submit Online: 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6" y="4653136"/>
            <a:ext cx="30122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Email</a:t>
            </a:r>
            <a:r>
              <a:rPr kumimoji="0" lang="en-US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PDF or Excel quote form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049667C-B50D-4353-B425-D445FD14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5400800"/>
            <a:ext cx="6260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Quotes for Pooled Program are 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ypically ready in 1 business day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CAD3495-26BD-48E6-A95B-7FA49AE20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6032321"/>
            <a:ext cx="6383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Quotes for Experience-Rated plans are usually 5 – 7 business days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85736"/>
            <a:ext cx="9144000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650" y="4754880"/>
            <a:ext cx="7886700" cy="932688"/>
          </a:xfrm>
          <a:prstGeom prst="rect">
            <a:avLst/>
          </a:prstGeom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Questions?</a:t>
            </a:r>
            <a:endParaRPr kumimoji="0" lang="en-US" sz="4700" b="0" i="0" u="none" strike="noStrike" kern="1200" cap="none" normalizeH="0" baseline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4"/>
          <a:stretch/>
        </p:blipFill>
        <p:spPr bwMode="auto">
          <a:xfrm>
            <a:off x="628650" y="1658630"/>
            <a:ext cx="7886699" cy="1222436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222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82"/>
    </mc:Choice>
    <mc:Fallback xmlns="">
      <p:transition spd="slow" advTm="214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2785865"/>
            <a:ext cx="319613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 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rPr>
              <a:t>Why Benefits?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23528" y="3855531"/>
            <a:ext cx="8640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Attract and retain the right staff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3528" y="4509120"/>
            <a:ext cx="8568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cs typeface="Arial" pitchFamily="34" charset="0"/>
              </a:rPr>
              <a:t>  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Cost effective method to reduce turnover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23528" y="5157192"/>
            <a:ext cx="8568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Incentive for part-time staff to increase to full-time hours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15ADA53-9ECB-4A18-99D0-B27E4D396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805264"/>
            <a:ext cx="8568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Employees feel valued, resulting in a higher degree of company loyalty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77"/>
    </mc:Choice>
    <mc:Fallback xmlns="">
      <p:transition spd="slow" advTm="66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2780928"/>
            <a:ext cx="6339171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What are Clients Looking For?</a:t>
            </a:r>
            <a:endParaRPr kumimoji="0" lang="en-CA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6668" y="3709907"/>
            <a:ext cx="849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Affordable plan</a:t>
            </a:r>
            <a:endParaRPr kumimoji="0" lang="en-CA" sz="2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86668" y="4220336"/>
            <a:ext cx="62070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Best opportunity for rate stability and easy to budget for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6668" y="4730765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Coverage attractive to staff</a:t>
            </a:r>
            <a:endParaRPr kumimoji="0" lang="en-US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6668" y="5232295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Functions in the background most of the time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B20323E-3208-4E5F-8262-9B251A231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68" y="5733825"/>
            <a:ext cx="7200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1" indent="-28575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Assistance with admin and service issues when they arise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16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60"/>
    </mc:Choice>
    <mc:Fallback xmlns="">
      <p:transition spd="slow" advTm="137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2785865"/>
            <a:ext cx="407085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Employer Priorities</a:t>
            </a:r>
            <a:endParaRPr kumimoji="0" lang="en-CA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90431" y="3785810"/>
            <a:ext cx="86409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CA" sz="2000" b="1" dirty="0">
                <a:solidFill>
                  <a:srgbClr val="0070C0"/>
                </a:solidFill>
                <a:cs typeface="Arial" pitchFamily="34" charset="0"/>
              </a:rPr>
              <a:t>85% of employers are 3 – 20 staff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 – Typical is 7 staff (including the owner)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7524" y="5314564"/>
            <a:ext cx="8568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  R</a:t>
            </a: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ate stability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CA4BA45-EB03-4598-AB8E-145F125B6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4305654"/>
            <a:ext cx="8640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Quality coverage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2600649-DF18-42BB-9A98-649F2C0C2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4" y="4810109"/>
            <a:ext cx="86409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CA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 </a:t>
            </a:r>
            <a:r>
              <a:rPr lang="en-CA" dirty="0">
                <a:solidFill>
                  <a:srgbClr val="000000"/>
                </a:solidFill>
                <a:cs typeface="Arial" pitchFamily="34" charset="0"/>
              </a:rPr>
              <a:t>Options for almost any budget – comprehensive to entry-level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49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85193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780928"/>
            <a:ext cx="604601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cs typeface="Arial" pitchFamily="34" charset="0"/>
              </a:rPr>
              <a:t>Price vs. Affordability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520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899592" y="6070503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95536" y="3645024"/>
            <a:ext cx="597400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Employers are pleased with how affordable our plans can be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395536" y="4725144"/>
            <a:ext cx="8496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If the employer portion of the cost is 2.5 - 3.5% of payroll, both the employer and the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 employees are generally comfortable and feel they are getting good value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395536" y="4221088"/>
            <a:ext cx="813690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Most employers share the cost of a plan 50/50 with their employees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395536" y="5445224"/>
            <a:ext cx="84249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Choose a plan that is a good place to start, leaving room to enhance your benefits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cs typeface="Arial" pitchFamily="34" charset="0"/>
              </a:rPr>
              <a:t>    program at a future date</a:t>
            </a: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36912"/>
            <a:ext cx="78257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70C0"/>
                </a:solidFill>
                <a:cs typeface="Arial" pitchFamily="34" charset="0"/>
              </a:rPr>
              <a:t>Consumer Trends – The New Reality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2501" y="490051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/>
              <a:t> Pool claiming patterns remain consistent</a:t>
            </a:r>
            <a:endParaRPr lang="en-CA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5730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CA" dirty="0"/>
              <a:t>Consumers continue to embrace benefits as part of their daily lifestyle</a:t>
            </a:r>
            <a:endParaRPr lang="en-CA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422097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/>
              <a:t> Changing how they utilize benefits plans – </a:t>
            </a:r>
            <a:r>
              <a:rPr lang="en-CA" b="1" dirty="0">
                <a:solidFill>
                  <a:srgbClr val="0070C0"/>
                </a:solidFill>
              </a:rPr>
              <a:t>preventative</a:t>
            </a:r>
            <a:r>
              <a:rPr lang="en-CA" dirty="0"/>
              <a:t> vs. </a:t>
            </a:r>
            <a:r>
              <a:rPr lang="en-CA" b="1" dirty="0">
                <a:solidFill>
                  <a:srgbClr val="0070C0"/>
                </a:solidFill>
              </a:rPr>
              <a:t>reactive</a:t>
            </a:r>
            <a:endParaRPr lang="en-CA" sz="2000" b="1" dirty="0">
              <a:solidFill>
                <a:srgbClr val="0070C0"/>
              </a:solidFill>
            </a:endParaRPr>
          </a:p>
        </p:txBody>
      </p:sp>
      <p:pic>
        <p:nvPicPr>
          <p:cNvPr id="16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869169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BB8097-4848-49CF-865C-E0B7C4673EEE}"/>
              </a:ext>
            </a:extLst>
          </p:cNvPr>
          <p:cNvSpPr txBox="1"/>
          <p:nvPr/>
        </p:nvSpPr>
        <p:spPr>
          <a:xfrm>
            <a:off x="755576" y="55892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Employers are asking for new ways to help retain staff – Group RRSP / TFSA 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39752" y="1013185"/>
            <a:ext cx="4176464" cy="65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708920"/>
            <a:ext cx="481933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sz="4000" b="1" dirty="0">
                <a:solidFill>
                  <a:srgbClr val="0070C0"/>
                </a:solidFill>
                <a:cs typeface="Arial" pitchFamily="34" charset="0"/>
              </a:rPr>
              <a:t>The New Normal - EHC</a:t>
            </a: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520" y="3607641"/>
            <a:ext cx="44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Eras Medium ITC" pitchFamily="34" charset="0"/>
                <a:cs typeface="Arial" pitchFamily="34" charset="0"/>
              </a:rPr>
              <a:t> 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67544" y="4184793"/>
            <a:ext cx="33664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-4174617" y="5733256"/>
            <a:ext cx="9448099" cy="161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5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endParaRPr kumimoji="0" lang="en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7D79A60-4B7E-4FD2-9006-0D7AE03F1FFB}"/>
              </a:ext>
            </a:extLst>
          </p:cNvPr>
          <p:cNvGraphicFramePr/>
          <p:nvPr/>
        </p:nvGraphicFramePr>
        <p:xfrm>
          <a:off x="340296" y="3429001"/>
          <a:ext cx="3682764" cy="296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9CD1B34-6A75-4A97-8BC6-481F067F0039}"/>
              </a:ext>
            </a:extLst>
          </p:cNvPr>
          <p:cNvGraphicFramePr/>
          <p:nvPr/>
        </p:nvGraphicFramePr>
        <p:xfrm>
          <a:off x="4418104" y="3429000"/>
          <a:ext cx="4176463" cy="2984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0953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DD0A-FA63-470F-8543-DF632B12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85736"/>
            <a:ext cx="9144000" cy="2372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8650" y="4754880"/>
            <a:ext cx="78867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the Best Solution?</a:t>
            </a:r>
          </a:p>
        </p:txBody>
      </p:sp>
      <p:pic>
        <p:nvPicPr>
          <p:cNvPr id="15" name="Picture 11" descr="Logo&#10;&#10;Description automatically generated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28650" y="1658630"/>
            <a:ext cx="7886699" cy="1222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090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3"/>
    </mc:Choice>
    <mc:Fallback xmlns="">
      <p:transition spd="slow" advTm="46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9|2.3|2|1.3|1.1|1.5|1.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5|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.4|1.5|1.3|2.8|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5|0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3.4|2.1|3.9|5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0cb9781-db34-4ec5-9841-75c2e29d3220" xsi:nil="true"/>
    <lcf76f155ced4ddcb4097134ff3c332f xmlns="4043299c-9ac7-4344-b9f5-84ffbdbae4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48A7CF7EB2194583AE42A956C2D4AD" ma:contentTypeVersion="17" ma:contentTypeDescription="Create a new document." ma:contentTypeScope="" ma:versionID="001b63b289f27a8e14d31d89f9adef51">
  <xsd:schema xmlns:xsd="http://www.w3.org/2001/XMLSchema" xmlns:xs="http://www.w3.org/2001/XMLSchema" xmlns:p="http://schemas.microsoft.com/office/2006/metadata/properties" xmlns:ns2="4043299c-9ac7-4344-b9f5-84ffbdbae4fc" xmlns:ns3="60cb9781-db34-4ec5-9841-75c2e29d3220" targetNamespace="http://schemas.microsoft.com/office/2006/metadata/properties" ma:root="true" ma:fieldsID="18ee1ffefefcaeeeb034d41fd772ecd1" ns2:_="" ns3:_="">
    <xsd:import namespace="4043299c-9ac7-4344-b9f5-84ffbdbae4fc"/>
    <xsd:import namespace="60cb9781-db34-4ec5-9841-75c2e29d32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3299c-9ac7-4344-b9f5-84ffbdbae4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a4b5fa5-b89c-4c3c-96b0-25a86d86e5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b9781-db34-4ec5-9841-75c2e29d322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dad94091-3c0c-4db0-bf89-40d433cb8ddb}" ma:internalName="TaxCatchAll" ma:showField="CatchAllData" ma:web="60cb9781-db34-4ec5-9841-75c2e29d32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550E22-39B1-4D7D-906D-8D6DBEC81C9E}">
  <ds:schemaRefs>
    <ds:schemaRef ds:uri="4043299c-9ac7-4344-b9f5-84ffbdbae4fc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60cb9781-db34-4ec5-9841-75c2e29d3220"/>
  </ds:schemaRefs>
</ds:datastoreItem>
</file>

<file path=customXml/itemProps2.xml><?xml version="1.0" encoding="utf-8"?>
<ds:datastoreItem xmlns:ds="http://schemas.openxmlformats.org/officeDocument/2006/customXml" ds:itemID="{11DE79C7-1B99-4B3C-BB57-B480850AE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617CC7-5225-4612-984C-700AD9CE7293}"/>
</file>

<file path=docProps/app.xml><?xml version="1.0" encoding="utf-8"?>
<Properties xmlns="http://schemas.openxmlformats.org/officeDocument/2006/extended-properties" xmlns:vt="http://schemas.openxmlformats.org/officeDocument/2006/docPropsVTypes">
  <TotalTime>11286</TotalTime>
  <Words>796</Words>
  <Application>Microsoft Office PowerPoint</Application>
  <PresentationFormat>On-screen Show (4:3)</PresentationFormat>
  <Paragraphs>157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Eras Medium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</dc:creator>
  <cp:lastModifiedBy>Dale Campbell | ClearBenefits.ca</cp:lastModifiedBy>
  <cp:revision>419</cp:revision>
  <cp:lastPrinted>2023-06-16T16:49:39Z</cp:lastPrinted>
  <dcterms:created xsi:type="dcterms:W3CDTF">2012-04-06T16:21:35Z</dcterms:created>
  <dcterms:modified xsi:type="dcterms:W3CDTF">2023-07-11T16:08:42Z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0x010100E548A7CF7EB2194583AE42A956C2D4AD</vt:lpwstr>
  </property>
</Properties>
</file>